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8" r:id="rId2"/>
    <p:sldId id="259" r:id="rId3"/>
    <p:sldId id="260" r:id="rId4"/>
    <p:sldId id="261" r:id="rId5"/>
    <p:sldId id="262" r:id="rId6"/>
    <p:sldId id="275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975065616798E-2"/>
          <c:y val="3.4375000000000003E-2"/>
          <c:w val="0.64166666666666672"/>
          <c:h val="0.96250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Педагог</c:v>
                </c:pt>
                <c:pt idx="1">
                  <c:v>Ребенок </c:v>
                </c:pt>
                <c:pt idx="2">
                  <c:v>Родители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33.299999999999997</c:v>
                </c:pt>
                <c:pt idx="1">
                  <c:v>33.299999999999997</c:v>
                </c:pt>
                <c:pt idx="2">
                  <c:v>33.299999999999997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3529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 детский сад «Светлячок» ГБОУ СОШ №1 им.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И. М. Кузнецова  с. Большая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Черниговка</a:t>
            </a:r>
            <a:r>
              <a:rPr lang="ru-RU" sz="3200" dirty="0">
                <a:cs typeface="Aparajita" pitchFamily="34" charset="0"/>
              </a:rPr>
              <a:t/>
            </a:r>
            <a:br>
              <a:rPr lang="ru-RU" sz="3200" dirty="0">
                <a:cs typeface="Aparajita" pitchFamily="34" charset="0"/>
              </a:rPr>
            </a:br>
            <a:endParaRPr lang="ru-RU" sz="3200" dirty="0">
              <a:cs typeface="Aparajita" pitchFamily="34" charset="0"/>
            </a:endParaRPr>
          </a:p>
          <a:p>
            <a:pPr algn="ctr"/>
            <a:endParaRPr lang="ru-RU" dirty="0">
              <a:cs typeface="Aparajita" pitchFamily="34" charset="0"/>
            </a:endParaRPr>
          </a:p>
          <a:p>
            <a:pPr algn="ctr"/>
            <a:endParaRPr lang="ru-RU" dirty="0">
              <a:cs typeface="Aparajita" pitchFamily="34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Инженерная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книга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«Механизмы в профессии»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«Колбасный цех»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Выполнили: Колесников Петр 6лет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Гайдуков Александр 6лет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Руководители: Иванова Ю.В. воспитатель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Карабаева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 Н. воспитатель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48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Участники проекта:</a:t>
            </a:r>
          </a:p>
          <a:p>
            <a:pPr algn="just"/>
            <a:r>
              <a:rPr lang="ru-RU" dirty="0"/>
              <a:t>Родители приняли непосредственное участие в техническом проекте «От зернышка до хлеба», и активно в него включились</a:t>
            </a:r>
            <a:r>
              <a:rPr lang="ru-RU" dirty="0" smtClean="0"/>
              <a:t>.</a:t>
            </a:r>
          </a:p>
          <a:p>
            <a:pPr algn="just"/>
            <a:endParaRPr lang="ru-RU" sz="3200" dirty="0"/>
          </a:p>
          <a:p>
            <a:pPr algn="just"/>
            <a:endParaRPr lang="ru-RU" sz="3200" dirty="0" smtClean="0"/>
          </a:p>
          <a:p>
            <a:pPr algn="just"/>
            <a:endParaRPr lang="ru-RU" sz="3200" dirty="0"/>
          </a:p>
          <a:p>
            <a:pPr lvl="0" algn="just"/>
            <a:endParaRPr lang="ru-RU" sz="3200" dirty="0"/>
          </a:p>
          <a:p>
            <a:pPr algn="just"/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endParaRPr lang="ru-RU" sz="3200" dirty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829451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23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Этапы проекта: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5880" y="1195010"/>
            <a:ext cx="2448272" cy="10098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 этап подготовительный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2420888"/>
            <a:ext cx="194421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II </a:t>
            </a:r>
            <a:r>
              <a:rPr lang="ru-RU" b="1" dirty="0">
                <a:solidFill>
                  <a:schemeClr val="tx1"/>
                </a:solidFill>
              </a:rPr>
              <a:t>этап планирование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74152" y="3624064"/>
            <a:ext cx="18002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III </a:t>
            </a:r>
            <a:r>
              <a:rPr lang="ru-RU" b="1" dirty="0">
                <a:solidFill>
                  <a:schemeClr val="tx1"/>
                </a:solidFill>
              </a:rPr>
              <a:t>этап реализация проекта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15113" y="4802928"/>
            <a:ext cx="1944216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IV </a:t>
            </a:r>
            <a:r>
              <a:rPr lang="ru-RU" b="1" dirty="0"/>
              <a:t>этап</a:t>
            </a:r>
          </a:p>
          <a:p>
            <a:pPr algn="ctr"/>
            <a:r>
              <a:rPr lang="ru-RU" b="1" dirty="0"/>
              <a:t>Презентация</a:t>
            </a:r>
          </a:p>
          <a:p>
            <a:pPr algn="ctr"/>
            <a:r>
              <a:rPr lang="ru-RU" b="1" dirty="0"/>
              <a:t>проекта</a:t>
            </a:r>
          </a:p>
        </p:txBody>
      </p:sp>
      <p:sp>
        <p:nvSpPr>
          <p:cNvPr id="8" name="Стрелка углом вверх 7"/>
          <p:cNvSpPr/>
          <p:nvPr/>
        </p:nvSpPr>
        <p:spPr>
          <a:xfrm rot="5400000">
            <a:off x="777230" y="1990080"/>
            <a:ext cx="549649" cy="979217"/>
          </a:xfrm>
          <a:prstGeom prst="bentUpArrow">
            <a:avLst>
              <a:gd name="adj1" fmla="val 25000"/>
              <a:gd name="adj2" fmla="val 183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углом вверх 8"/>
          <p:cNvSpPr/>
          <p:nvPr/>
        </p:nvSpPr>
        <p:spPr>
          <a:xfrm rot="5400000">
            <a:off x="2151383" y="3134455"/>
            <a:ext cx="549649" cy="979217"/>
          </a:xfrm>
          <a:prstGeom prst="bentUpArrow">
            <a:avLst>
              <a:gd name="adj1" fmla="val 25000"/>
              <a:gd name="adj2" fmla="val 183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углом вверх 9"/>
          <p:cNvSpPr/>
          <p:nvPr/>
        </p:nvSpPr>
        <p:spPr>
          <a:xfrm rot="5400000">
            <a:off x="3850680" y="4323680"/>
            <a:ext cx="549649" cy="979217"/>
          </a:xfrm>
          <a:prstGeom prst="bentUpArrow">
            <a:avLst>
              <a:gd name="adj1" fmla="val 25000"/>
              <a:gd name="adj2" fmla="val 183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74152" y="1412776"/>
            <a:ext cx="289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* Выявление </a:t>
            </a:r>
            <a:r>
              <a:rPr lang="ru-RU" dirty="0"/>
              <a:t>проблемы</a:t>
            </a:r>
          </a:p>
          <a:p>
            <a:pPr lvl="0"/>
            <a:r>
              <a:rPr lang="ru-RU" dirty="0" smtClean="0"/>
              <a:t>* Определение </a:t>
            </a:r>
            <a:r>
              <a:rPr lang="ru-RU" dirty="0"/>
              <a:t>цели и задачи проекта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5" y="2613105"/>
            <a:ext cx="2923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* Детальная </a:t>
            </a:r>
            <a:r>
              <a:rPr lang="ru-RU" dirty="0"/>
              <a:t>разработка проекта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74352" y="3624064"/>
            <a:ext cx="3038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* Сборка </a:t>
            </a:r>
            <a:r>
              <a:rPr lang="ru-RU" dirty="0"/>
              <a:t>моделей</a:t>
            </a:r>
          </a:p>
          <a:p>
            <a:pPr lvl="0"/>
            <a:r>
              <a:rPr lang="ru-RU" dirty="0" smtClean="0"/>
              <a:t>* Оформление </a:t>
            </a:r>
            <a:r>
              <a:rPr lang="ru-RU" dirty="0"/>
              <a:t>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72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После определения цели и задач проекта, исследовательских мероприятий мы обсудили, какие модели механизмов будем создавать для нашего проекта </a:t>
            </a:r>
            <a:r>
              <a:rPr lang="ru-RU" dirty="0" smtClean="0"/>
              <a:t>«Колбасный цех». </a:t>
            </a:r>
            <a:r>
              <a:rPr lang="ru-RU" dirty="0"/>
              <a:t>Приняли решение, что у нас будет </a:t>
            </a:r>
            <a:r>
              <a:rPr lang="ru-RU" dirty="0" smtClean="0"/>
              <a:t>6 моделей </a:t>
            </a:r>
            <a:r>
              <a:rPr lang="ru-RU" dirty="0"/>
              <a:t>объединенных в единую производственную линию. Особенность наших конструкций в том, что некоторые модели мы делали без специальных инструкций и схем сборки, что добавило сложности нашему проекту. </a:t>
            </a:r>
          </a:p>
          <a:p>
            <a:pPr algn="just"/>
            <a:r>
              <a:rPr lang="ru-RU" dirty="0"/>
              <a:t>Затем все составляющие объединились в одно целое - один проект, единая автоматизированная лента.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32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5742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«Колбасный цех»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схема работы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проекта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203848" y="1255986"/>
            <a:ext cx="2808312" cy="1020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мясорубка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293204" y="2276872"/>
            <a:ext cx="2808312" cy="1020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Цистерна для фарша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508104" y="3717032"/>
            <a:ext cx="2808312" cy="1020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Холодный цех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824661" y="4365104"/>
            <a:ext cx="2808312" cy="1020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Механизм для сортировки колбасы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67441" y="3344218"/>
            <a:ext cx="2952328" cy="1020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Машина для транспортировки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48681" y="1911483"/>
            <a:ext cx="2880320" cy="1020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магазин</a:t>
            </a:r>
            <a:endParaRPr lang="ru-RU" dirty="0"/>
          </a:p>
        </p:txBody>
      </p:sp>
      <p:sp>
        <p:nvSpPr>
          <p:cNvPr id="9" name="Выгнутая вверх стрелка 8"/>
          <p:cNvSpPr/>
          <p:nvPr/>
        </p:nvSpPr>
        <p:spPr>
          <a:xfrm rot="4867473">
            <a:off x="7450271" y="2746816"/>
            <a:ext cx="1766869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1758131">
            <a:off x="597563" y="4682464"/>
            <a:ext cx="2404256" cy="6925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9781436">
            <a:off x="5100506" y="5030419"/>
            <a:ext cx="2492473" cy="9195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325349">
            <a:off x="5693176" y="1062087"/>
            <a:ext cx="2107379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6200000">
            <a:off x="-444384" y="3023644"/>
            <a:ext cx="1620366" cy="3657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20510887">
            <a:off x="1356743" y="1058125"/>
            <a:ext cx="2289373" cy="5268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черниговка\Desktop\конкурс\IMG_5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908720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черниговка\Desktop\конкурс\IMG_54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66" y="270892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черниговка\Desktop\конкурс\IMG_5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77680"/>
            <a:ext cx="3246107" cy="24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33265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Мясорубка для переработки мяса в фарш для изготовлении колбасы.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48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черниговка\Desktop\конкурс\IMG_5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черниговка\Desktop\конкурс\IMG_5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63" y="1916832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черниговка\Desktop\конкурс\IMG_54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13689"/>
            <a:ext cx="288032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6064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Цистерна для фарша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742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черниговка\Desktop\конкурс\IMG_5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2427734" cy="3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черниговка\Desktop\конкурс\IMG_5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6" y="3861048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черниговка\Desktop\конкурс\IMG_54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черниговка\Desktop\конкурс\IMG_55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41" y="2759545"/>
            <a:ext cx="2952328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черниговка\Desktop\конкурс\IMG_5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60648"/>
            <a:ext cx="690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Холодный цех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4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черниговка\Desktop\видео\IMG_4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44282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черниговка\Desktop\видео\IMG_45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24336"/>
            <a:ext cx="2715766" cy="36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черниговка\Desktop\видео\IMG_45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1395"/>
            <a:ext cx="294979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046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Грузовик для доставки колбасы в магазин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179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черниговка\Desktop\конкурс\IMG_5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черниговка\Desktop\конкурс\IMG_5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черниговка\Desktop\конкурс\IMG_54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78" y="34390"/>
            <a:ext cx="251774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Магазин для продажи готового изделия.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464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черниговка\Desktop\конкурс\IMG_5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551723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Наш девиз:  </a:t>
            </a:r>
            <a:r>
              <a:rPr lang="ru-RU" dirty="0"/>
              <a:t>Мы мастера колбасного дела Колбасный цех собрали умело </a:t>
            </a:r>
            <a:r>
              <a:rPr lang="ru-RU" dirty="0" smtClean="0"/>
              <a:t>     Производство </a:t>
            </a:r>
            <a:r>
              <a:rPr lang="ru-RU" dirty="0"/>
              <a:t>у нас тут Гостей на экскурсию зовут</a:t>
            </a:r>
            <a:endParaRPr lang="ru-RU" dirty="0" smtClean="0"/>
          </a:p>
          <a:p>
            <a:r>
              <a:rPr lang="ru-RU" b="1" i="1" dirty="0" smtClean="0"/>
              <a:t>                                          Давайте </a:t>
            </a:r>
            <a:r>
              <a:rPr lang="ru-RU" b="1" i="1" dirty="0"/>
              <a:t>познакомимся:</a:t>
            </a:r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650055" cy="442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09329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Колесников Петр 6лет                                   Гайдуков Александр 6лет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40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204864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/>
              <a:t>Инженерный раздел:</a:t>
            </a:r>
          </a:p>
        </p:txBody>
      </p:sp>
    </p:spTree>
    <p:extLst>
      <p:ext uri="{BB962C8B-B14F-4D97-AF65-F5344CB8AC3E}">
        <p14:creationId xmlns:p14="http://schemas.microsoft.com/office/powerpoint/2010/main" val="220604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7849"/>
            <a:ext cx="849694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Пояснительная записка:</a:t>
            </a:r>
          </a:p>
          <a:p>
            <a:pPr algn="just"/>
            <a:r>
              <a:rPr lang="ru-RU" dirty="0"/>
              <a:t>Сегодня экономика нашей страны нуждается в развитии инженерных кадров. Выполнить эту  задачу будет возможна, если будет подготовка высококвалифицированных специалистов. Чтобы вырастить такого специалиста возможно, если начать работу с </a:t>
            </a:r>
            <a:r>
              <a:rPr lang="ru-RU" dirty="0" smtClean="0"/>
              <a:t>дошкольного возраста. </a:t>
            </a:r>
            <a:r>
              <a:rPr lang="ru-RU" dirty="0"/>
              <a:t>Необходимо в раннем возрасте выявить технические наклонности ребенка и развивать их, начиная с детского сада. Основа любого творчества – детская непосредственность. Занятия нужно начинать именно в дошкольном возрасте, так как,  у детей ярче проявляется ощутимость творчества, и важно всеми силами поощрять эту потребность. Инженерное развитие детей, в том числе и дошкольного возраста, является серьезной и актуальной темой сегодняшнего дня. Актуальность продиктована не только потребностью в инженерных кадрах в России, но и освоением новых образовательных практик дошкольного образования конструктивного содержания. Инженерным мышлением называется вид познавательной деятельности, направленной на исследование, создание и эксплуатацию новой высокопроизводительной и надежной техники, прогрессивной технологии, автоматизации и механизации производства, повышение качества продукции. Главное в инженерном мышлении – решение конкретных, выдвигаемых производством задач и целей с помощью технических средств, для достижения наиболее эффективного и качественного результата.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99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Следовательно, перед нами стоит задача развивать у детей навыки конструкторской, элементарной экспериментально-исследовательской, творческой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14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Проблемная задача: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Узнав обеденное меню в один из дней, ребята очень обрадовались потому что было прописано на второе блюдо «Колбаса отварная с гарниром». Колбасу в меню включают не часто. В беседе выясняли что она любима многими детьми. А где производят колбасу? Стали рассуждать и высказывать свои предположения: </a:t>
            </a:r>
            <a:endParaRPr lang="ru-RU" dirty="0" smtClean="0"/>
          </a:p>
          <a:p>
            <a:pPr algn="just"/>
            <a:r>
              <a:rPr lang="ru-RU" dirty="0" smtClean="0"/>
              <a:t>Петя: </a:t>
            </a:r>
            <a:r>
              <a:rPr lang="ru-RU" dirty="0"/>
              <a:t>Я видел как она делается. У меня бабушка </a:t>
            </a:r>
            <a:r>
              <a:rPr lang="ru-RU" dirty="0" smtClean="0"/>
              <a:t>делала </a:t>
            </a:r>
            <a:r>
              <a:rPr lang="ru-RU" dirty="0"/>
              <a:t>мясорубкой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Воспитатель: </a:t>
            </a:r>
            <a:r>
              <a:rPr lang="ru-RU" dirty="0"/>
              <a:t>Это для своей семьи, а для детей всего детского сада то где?......... (задумались) </a:t>
            </a:r>
            <a:endParaRPr lang="ru-RU" dirty="0" smtClean="0"/>
          </a:p>
          <a:p>
            <a:pPr algn="just"/>
            <a:r>
              <a:rPr lang="ru-RU" dirty="0" smtClean="0"/>
              <a:t>Саша ответил: </a:t>
            </a:r>
            <a:r>
              <a:rPr lang="ru-RU" dirty="0"/>
              <a:t>Купить в </a:t>
            </a:r>
            <a:r>
              <a:rPr lang="ru-RU" dirty="0" smtClean="0"/>
              <a:t>магазине, </a:t>
            </a:r>
            <a:r>
              <a:rPr lang="ru-RU" dirty="0"/>
              <a:t>мы всегда с мамой там покупаем.</a:t>
            </a:r>
          </a:p>
        </p:txBody>
      </p:sp>
    </p:spTree>
    <p:extLst>
      <p:ext uri="{BB962C8B-B14F-4D97-AF65-F5344CB8AC3E}">
        <p14:creationId xmlns:p14="http://schemas.microsoft.com/office/powerpoint/2010/main" val="299409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Возникли вопросы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268760"/>
            <a:ext cx="2952328" cy="4429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Откуда колбаса «пришла» к нам в детский сад? </a:t>
            </a:r>
            <a:endParaRPr lang="ru-RU" dirty="0" smtClean="0"/>
          </a:p>
          <a:p>
            <a:pPr marL="285750" indent="-285750" algn="ctr">
              <a:buFontTx/>
              <a:buChar char="-"/>
            </a:pPr>
            <a:r>
              <a:rPr lang="ru-RU" dirty="0" smtClean="0"/>
              <a:t>Из </a:t>
            </a:r>
            <a:r>
              <a:rPr lang="ru-RU" dirty="0"/>
              <a:t>чего производят колбасу</a:t>
            </a:r>
            <a:r>
              <a:rPr lang="ru-RU" dirty="0" smtClean="0"/>
              <a:t>?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- Что такое производство? - Какие приборы необходимы для колбасного производства? - Какие профессии самые главные в колбасном производстве?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583813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Чтобы ответить на вопросы мы составили список источников из которых можно пополнить свои знания. </a:t>
            </a:r>
            <a:endParaRPr lang="ru-RU" dirty="0" smtClean="0"/>
          </a:p>
          <a:p>
            <a:r>
              <a:rPr lang="ru-RU" dirty="0" smtClean="0"/>
              <a:t>1.Рассказать </a:t>
            </a:r>
            <a:r>
              <a:rPr lang="ru-RU" dirty="0"/>
              <a:t>друг другу что </a:t>
            </a:r>
            <a:r>
              <a:rPr lang="ru-RU" dirty="0" smtClean="0"/>
              <a:t>нам известно </a:t>
            </a:r>
            <a:r>
              <a:rPr lang="ru-RU" dirty="0"/>
              <a:t>о производстве колбасы и профессиях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2. Спросить у взрослых людей.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Обратиться к компьютеру.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Посмотреть энциклопедии.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Посмотреть специальные передачи.</a:t>
            </a: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376318" y="14847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Цель проекта: </a:t>
            </a:r>
            <a:r>
              <a:rPr lang="ru-RU" dirty="0"/>
              <a:t>развивать инженерные способности через работу над проектом </a:t>
            </a:r>
            <a:r>
              <a:rPr lang="ru-RU" dirty="0" smtClean="0"/>
              <a:t>«Механизмы в профессии» в колбасном цеху. </a:t>
            </a:r>
            <a:endParaRPr lang="ru-RU" dirty="0"/>
          </a:p>
          <a:p>
            <a:r>
              <a:rPr lang="ru-RU" b="1" dirty="0"/>
              <a:t>Задачи: </a:t>
            </a:r>
          </a:p>
          <a:p>
            <a:pPr algn="just"/>
            <a:r>
              <a:rPr lang="ru-RU" dirty="0"/>
              <a:t> *Создать условия для реализации собственного проекта: составлять план действий, осуществлять анализ и оценку проделанной работы; </a:t>
            </a:r>
          </a:p>
          <a:p>
            <a:pPr algn="just"/>
            <a:r>
              <a:rPr lang="ru-RU" dirty="0"/>
              <a:t>*сформировать целостное представление о </a:t>
            </a:r>
            <a:r>
              <a:rPr lang="ru-RU" dirty="0" smtClean="0"/>
              <a:t>изготовлении колбасы</a:t>
            </a:r>
            <a:endParaRPr lang="ru-RU" dirty="0"/>
          </a:p>
          <a:p>
            <a:pPr algn="just"/>
            <a:r>
              <a:rPr lang="ru-RU" dirty="0"/>
              <a:t>* мотивировать детей к реализации полученных знаний путем создания модели реального объекта;</a:t>
            </a:r>
          </a:p>
          <a:p>
            <a:pPr algn="just"/>
            <a:r>
              <a:rPr lang="ru-RU" dirty="0"/>
              <a:t>* использовать то, что уже умеем и знаем на практике с конструктором LEGO , </a:t>
            </a:r>
            <a:r>
              <a:rPr lang="ru-RU" dirty="0" err="1"/>
              <a:t>Фанкластик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*получить информацию о машинах, используемых в </a:t>
            </a:r>
            <a:r>
              <a:rPr lang="ru-RU" dirty="0" smtClean="0"/>
              <a:t>колбасном цеху, </a:t>
            </a:r>
            <a:r>
              <a:rPr lang="ru-RU" dirty="0"/>
              <a:t>разработать новую машину, которая сможет облегчить труд людей;</a:t>
            </a:r>
          </a:p>
          <a:p>
            <a:pPr algn="just"/>
            <a:r>
              <a:rPr lang="ru-RU" dirty="0"/>
              <a:t>* развивать мелкую моторику движений, координацию руки и глаза; </a:t>
            </a:r>
          </a:p>
          <a:p>
            <a:pPr algn="just"/>
            <a:r>
              <a:rPr lang="ru-RU" dirty="0"/>
              <a:t>* способствовать развитию эмоционально – коммуникативной сферы и индивидуальному самовыражению детей в процессе продуктивной творческой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04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9928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Ожидаемый результат: </a:t>
            </a:r>
          </a:p>
          <a:p>
            <a:r>
              <a:rPr lang="ru-RU" dirty="0"/>
              <a:t>*Появится уважение к труду работников </a:t>
            </a:r>
            <a:r>
              <a:rPr lang="ru-RU" dirty="0" smtClean="0"/>
              <a:t>колбасного цеха;</a:t>
            </a:r>
            <a:endParaRPr lang="ru-RU" dirty="0"/>
          </a:p>
          <a:p>
            <a:r>
              <a:rPr lang="ru-RU" dirty="0"/>
              <a:t>*сформируется целостное представление об этапах производства: от </a:t>
            </a:r>
            <a:r>
              <a:rPr lang="ru-RU" dirty="0" smtClean="0"/>
              <a:t>начала </a:t>
            </a:r>
            <a:r>
              <a:rPr lang="ru-RU" dirty="0"/>
              <a:t>к готовой продукции;</a:t>
            </a:r>
          </a:p>
          <a:p>
            <a:r>
              <a:rPr lang="ru-RU" dirty="0"/>
              <a:t>*разовьется ответственность при командной работе, способность к самостоятельному анализу сооружений, конструкций с точки зрения практического назначения объектов; </a:t>
            </a:r>
          </a:p>
          <a:p>
            <a:pPr algn="just"/>
            <a:r>
              <a:rPr lang="ru-RU" dirty="0"/>
              <a:t>*усвоится информация о машинах, используемых в </a:t>
            </a:r>
            <a:r>
              <a:rPr lang="ru-RU" dirty="0" smtClean="0"/>
              <a:t>колбасном цехе, </a:t>
            </a:r>
            <a:r>
              <a:rPr lang="ru-RU" dirty="0"/>
              <a:t>создается новая машина, которая сможет облегчить труд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8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</TotalTime>
  <Words>838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черниговка</dc:creator>
  <cp:lastModifiedBy>черниговка</cp:lastModifiedBy>
  <cp:revision>17</cp:revision>
  <dcterms:created xsi:type="dcterms:W3CDTF">2021-12-21T11:00:17Z</dcterms:created>
  <dcterms:modified xsi:type="dcterms:W3CDTF">2021-12-22T06:26:13Z</dcterms:modified>
</cp:coreProperties>
</file>